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98" r:id="rId2"/>
    <p:sldId id="389" r:id="rId3"/>
    <p:sldId id="373" r:id="rId4"/>
    <p:sldId id="374" r:id="rId5"/>
    <p:sldId id="376" r:id="rId6"/>
    <p:sldId id="378" r:id="rId7"/>
    <p:sldId id="390" r:id="rId8"/>
    <p:sldId id="290" r:id="rId9"/>
    <p:sldId id="303" r:id="rId10"/>
    <p:sldId id="299" r:id="rId11"/>
    <p:sldId id="387" r:id="rId12"/>
    <p:sldId id="391" r:id="rId13"/>
    <p:sldId id="296" r:id="rId1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3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17.09.2024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343025" y="1"/>
            <a:ext cx="3228975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343025" y="4485504"/>
            <a:ext cx="3228975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56626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pavla.machova@kraj-lbc.cz" TargetMode="External"/><Relationship Id="rId2" Type="http://schemas.openxmlformats.org/officeDocument/2006/relationships/hyperlink" Target="http://www.edulk.cz/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jan.vasek@kraj-lbc.cz" TargetMode="Externa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159" y="766575"/>
            <a:ext cx="7504611" cy="1541417"/>
          </a:xfrm>
        </p:spPr>
        <p:txBody>
          <a:bodyPr>
            <a:noAutofit/>
          </a:bodyPr>
          <a:lstStyle/>
          <a:p>
            <a:r>
              <a:rPr lang="cs-CZ" sz="4800" b="1" dirty="0">
                <a:solidFill>
                  <a:srgbClr val="FF0000"/>
                </a:solidFill>
              </a:rPr>
              <a:t>EKONOMICKÁ ČÁST</a:t>
            </a:r>
            <a:br>
              <a:rPr lang="cs-CZ" sz="4800" b="1" dirty="0">
                <a:solidFill>
                  <a:srgbClr val="FF0000"/>
                </a:solidFill>
              </a:rPr>
            </a:br>
            <a:r>
              <a:rPr lang="cs-CZ" sz="4800" b="1" dirty="0">
                <a:solidFill>
                  <a:srgbClr val="FF0000"/>
                </a:solidFill>
              </a:rPr>
              <a:t>(oddělení nepřímých nákladů)</a:t>
            </a:r>
            <a:endParaRPr lang="cs-CZ" sz="4800" b="1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7C664B2-350A-F404-AD78-4BF29B95424E}"/>
              </a:ext>
            </a:extLst>
          </p:cNvPr>
          <p:cNvSpPr txBox="1"/>
          <p:nvPr/>
        </p:nvSpPr>
        <p:spPr>
          <a:xfrm>
            <a:off x="2039983" y="3213352"/>
            <a:ext cx="506403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600" dirty="0"/>
              <a:t>oddělení financování nepřímých nákladů</a:t>
            </a:r>
          </a:p>
        </p:txBody>
      </p:sp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3EE3A18A-6196-E3B9-59FF-17B2482093A4}"/>
              </a:ext>
            </a:extLst>
          </p:cNvPr>
          <p:cNvSpPr txBox="1"/>
          <p:nvPr/>
        </p:nvSpPr>
        <p:spPr>
          <a:xfrm>
            <a:off x="256109" y="601161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1"/>
                </a:solidFill>
              </a:rPr>
              <a:t>Porada ředitelů škol a školských zařízení zřizovaných LK Ekonomická část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66E89B8-ECE7-09BA-0FFF-EE8E7007C538}"/>
              </a:ext>
            </a:extLst>
          </p:cNvPr>
          <p:cNvSpPr/>
          <p:nvPr/>
        </p:nvSpPr>
        <p:spPr>
          <a:xfrm>
            <a:off x="7829006" y="6170632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– 20. září 2024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8B189D1F-BFED-468A-7144-46E85863F0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7" y="5722955"/>
            <a:ext cx="455738" cy="178857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3AB03F79-0690-37C0-D64F-98F8F4964076}"/>
              </a:ext>
            </a:extLst>
          </p:cNvPr>
          <p:cNvSpPr txBox="1"/>
          <p:nvPr/>
        </p:nvSpPr>
        <p:spPr>
          <a:xfrm>
            <a:off x="1293091" y="621022"/>
            <a:ext cx="61367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cs-CZ" altLang="cs-CZ" sz="2400" b="1" i="1" dirty="0">
                <a:solidFill>
                  <a:srgbClr val="FF0000"/>
                </a:solidFill>
                <a:latin typeface="+mj-lt"/>
              </a:rPr>
              <a:t>STŘEDNĚDOBÝ VÝHLED ROZPOČTU LK 2025-2028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746A59B-F75A-EBB3-729F-238060EDF34E}"/>
              </a:ext>
            </a:extLst>
          </p:cNvPr>
          <p:cNvSpPr txBox="1"/>
          <p:nvPr/>
        </p:nvSpPr>
        <p:spPr>
          <a:xfrm>
            <a:off x="779383" y="1433334"/>
            <a:ext cx="7406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/>
              <a:t>Kapitola 920 04 – Kapitálové výdaje – 213.500.000 Kč</a:t>
            </a:r>
            <a:endParaRPr lang="cs-CZ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F078EA00-C94E-D619-A812-E7E65996B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289512"/>
              </p:ext>
            </p:extLst>
          </p:nvPr>
        </p:nvGraphicFramePr>
        <p:xfrm>
          <a:off x="858511" y="1844436"/>
          <a:ext cx="7236620" cy="43811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92388">
                  <a:extLst>
                    <a:ext uri="{9D8B030D-6E8A-4147-A177-3AD203B41FA5}">
                      <a16:colId xmlns:a16="http://schemas.microsoft.com/office/drawing/2014/main" val="15519085"/>
                    </a:ext>
                  </a:extLst>
                </a:gridCol>
                <a:gridCol w="1344232">
                  <a:extLst>
                    <a:ext uri="{9D8B030D-6E8A-4147-A177-3AD203B41FA5}">
                      <a16:colId xmlns:a16="http://schemas.microsoft.com/office/drawing/2014/main" val="648110126"/>
                    </a:ext>
                  </a:extLst>
                </a:gridCol>
              </a:tblGrid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Gymnázium a SZŠ, Jilemnice – Rekonstrukce tělocvičny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211002064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SPŠ, Česká Lípa – Rekonstrukce kuchyně – </a:t>
                      </a:r>
                      <a:r>
                        <a:rPr lang="cs-CZ" sz="1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dofinanc</a:t>
                      </a:r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akce (celkem 60 mil. Kč)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279897011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ZŠ logopedická, Liberec – Výměna otvorových výplní – objekt T areál školy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227562109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SŠ řemesel a služeb, Jablonec n/N. - Oprava fasády objektu Podhorská </a:t>
                      </a:r>
                      <a:r>
                        <a:rPr lang="cs-CZ" sz="1500" b="1" u="none" strike="noStrike" dirty="0">
                          <a:effectLst/>
                          <a:latin typeface="+mj-lt"/>
                        </a:rPr>
                        <a:t>(část financování)</a:t>
                      </a:r>
                      <a:endParaRPr lang="cs-CZ" sz="15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15 000 000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808975048"/>
                  </a:ext>
                </a:extLst>
              </a:tr>
              <a:tr h="317667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SZŠ a SOŠ, Česká Lípa – Oprava venkovních rozvodů – areál 28. října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93589226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ZŠ a MŠ pro tělesně postižené, Liberec – Rekonstrukce hl. budovy Jedličkova ústavu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344838824"/>
                  </a:ext>
                </a:extLst>
              </a:tr>
              <a:tr h="34176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Gymnázium U Balvanu, Jablonec n/N – Rekonstrukce rozvodů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2 500 000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801009930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SPŠ stavební, Liberec – Zateplení stropní konstrukce půdy – vnitřní trakt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51849147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SŠ strojní, stavební a dopravní, Liberec – Rekonstrukce střechy – Letná </a:t>
                      </a:r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(část financování)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0853320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SZŠ a SOŠ, Česká Lípa – Rekonstrukce kotelny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188559181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Obchodní akademie, Česká Lípa – Změna zdroje vytápění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00198382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SPŠ a VOŠ, Liberec – Výstavba technického lycea </a:t>
                      </a:r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(část financování)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488554992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SŠ hospodářská a lesnická, Frýdlant – Realizace nového komplexního řešení – Etapa B – Výstavba v areálu Školní farmy </a:t>
                      </a:r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(část financování)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557922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614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8D48909-13C9-AAD7-198C-E85C549140DA}"/>
              </a:ext>
            </a:extLst>
          </p:cNvPr>
          <p:cNvSpPr txBox="1"/>
          <p:nvPr/>
        </p:nvSpPr>
        <p:spPr>
          <a:xfrm>
            <a:off x="2138218" y="517297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solidFill>
                  <a:srgbClr val="FF0000"/>
                </a:solidFill>
                <a:latin typeface="+mj-lt"/>
              </a:rPr>
              <a:t>Účetní závěrky 3Q/2024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89CA35F-58A0-D4EB-BB34-385A4ED88AA1}"/>
              </a:ext>
            </a:extLst>
          </p:cNvPr>
          <p:cNvSpPr txBox="1"/>
          <p:nvPr/>
        </p:nvSpPr>
        <p:spPr>
          <a:xfrm>
            <a:off x="1034473" y="1256146"/>
            <a:ext cx="7204364" cy="387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Termíny pro odevzdání účetních závěrek za 3Q/2024:</a:t>
            </a:r>
            <a:endParaRPr lang="cs-CZ" sz="1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r>
              <a:rPr lang="cs-CZ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10. 2024 ostatní PO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18</a:t>
            </a:r>
            <a:r>
              <a:rPr lang="cs-CZ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10. 2024 organizace s PAP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pokyny budou zveřejněny na </a:t>
            </a:r>
            <a:r>
              <a:rPr lang="cs-CZ" sz="1800" u="sng" kern="100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www.edulk.cz</a:t>
            </a:r>
            <a:r>
              <a:rPr lang="cs-CZ" u="sng" kern="100" dirty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do konce týdne</a:t>
            </a:r>
            <a:endParaRPr lang="cs-CZ" sz="1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Nová metodička pro Liberecko – Ing. Petra Benková, tel. 485 226 242</a:t>
            </a:r>
          </a:p>
          <a:p>
            <a:pPr marL="0" indent="0">
              <a:buNone/>
            </a:pPr>
            <a:endParaRPr lang="cs-CZ" dirty="0"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dirty="0">
                <a:ea typeface="Verdana" panose="020B0604030504040204" pitchFamily="34" charset="0"/>
              </a:rPr>
              <a:t>Bc. Pavla Machová – externí pracovník OŠMTS (do konce roku 2024)</a:t>
            </a:r>
          </a:p>
          <a:p>
            <a:pPr marL="0" indent="0">
              <a:buNone/>
            </a:pPr>
            <a:r>
              <a:rPr lang="cs-CZ" dirty="0">
                <a:ea typeface="Verdana" panose="020B0604030504040204" pitchFamily="34" charset="0"/>
              </a:rPr>
              <a:t>	metodika PO v oblasti účetnictví</a:t>
            </a:r>
          </a:p>
          <a:p>
            <a:pPr marL="0" indent="0">
              <a:buNone/>
            </a:pPr>
            <a:r>
              <a:rPr lang="cs-CZ" dirty="0">
                <a:ea typeface="Verdana" panose="020B0604030504040204" pitchFamily="34" charset="0"/>
              </a:rPr>
              <a:t>	kontaktní údaje: </a:t>
            </a:r>
            <a:r>
              <a:rPr lang="cs-CZ" dirty="0">
                <a:ea typeface="Verdana" panose="020B0604030504040204" pitchFamily="34" charset="0"/>
                <a:hlinkClick r:id="rId3"/>
              </a:rPr>
              <a:t>pavla.machova@kraj-lbc.cz</a:t>
            </a:r>
            <a:r>
              <a:rPr lang="cs-CZ" dirty="0">
                <a:ea typeface="Verdana" panose="020B0604030504040204" pitchFamily="34" charset="0"/>
              </a:rPr>
              <a:t>, tel. 739 541 721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18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577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227BFD9C-E973-F746-0B44-11A96B0B2CAD}"/>
              </a:ext>
            </a:extLst>
          </p:cNvPr>
          <p:cNvSpPr txBox="1"/>
          <p:nvPr/>
        </p:nvSpPr>
        <p:spPr>
          <a:xfrm>
            <a:off x="2286000" y="361067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solidFill>
                  <a:srgbClr val="FF0000"/>
                </a:solidFill>
                <a:latin typeface="+mj-lt"/>
              </a:rPr>
              <a:t>INFORMACE Z ODDĚLENÍ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12A8D6E0-A763-CF23-B3FC-C30B66F19A2D}"/>
              </a:ext>
            </a:extLst>
          </p:cNvPr>
          <p:cNvSpPr txBox="1"/>
          <p:nvPr/>
        </p:nvSpPr>
        <p:spPr>
          <a:xfrm>
            <a:off x="803562" y="822732"/>
            <a:ext cx="7730837" cy="70437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u="sng" kern="100" dirty="0"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cs-CZ" i="1" u="sng" kern="100" dirty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1800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oskytnuté mimořádné účelové příspěvky s termínem </a:t>
            </a:r>
            <a:r>
              <a:rPr lang="cs-CZ" sz="18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realizace do 31.12.2024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b="1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cs-CZ" sz="18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cs-CZ" sz="1800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jedná se o cca 30 akcí!)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kontaktujte co nejdříve Mgr. R. Charvátovou 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s informací, </a:t>
            </a:r>
            <a:r>
              <a:rPr lang="cs-CZ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zda se termí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n realizace stihne či nikoliv, pokud ne – prodloužení termínu je nutné schválit radou kraje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cs-CZ" u="sng" kern="100" dirty="0"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cs-CZ" sz="1800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vyřazení „starých“ aut za nově dodané „elektromobily“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	- PO, která obdržela nový elektromobil a bude vyřazovat/převádět/prodávat „starý“ automobil -  je nutné tuto operaci schválit v radě kraje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	 – </a:t>
            </a:r>
            <a:r>
              <a:rPr lang="cs-CZ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co nejdříve kontaktujte Mgr. R. Charvátovou, 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která bude zpracovávat podklady pro jednání rady kraje</a:t>
            </a:r>
            <a:endParaRPr lang="cs-CZ" sz="1800" b="1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ea typeface="Verdana" panose="020B0604030504040204" pitchFamily="34" charset="0"/>
              </a:rPr>
              <a:t>          - výše uvedené se týká i při vyřazení/převodu/prodeje jiného movitého majetku (s pořizovací cenou nad 100 000 Kč)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ea typeface="Verdana" panose="020B0604030504040204" pitchFamily="34" charset="0"/>
              </a:rPr>
              <a:t>3</a:t>
            </a:r>
            <a:r>
              <a:rPr lang="cs-CZ" i="1" u="sng" dirty="0">
                <a:ea typeface="Verdana" panose="020B0604030504040204" pitchFamily="34" charset="0"/>
              </a:rPr>
              <a:t>. přehled veřejných zakázek za 3Q/2024 – od 50 000 Kč do 500 000 Kč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i="1" dirty="0">
                <a:ea typeface="Verdana" panose="020B0604030504040204" pitchFamily="34" charset="0"/>
              </a:rPr>
              <a:t>     </a:t>
            </a:r>
            <a:r>
              <a:rPr lang="cs-CZ" i="1" u="sng" dirty="0">
                <a:ea typeface="Verdana" panose="020B0604030504040204" pitchFamily="34" charset="0"/>
              </a:rPr>
              <a:t>bez DPH: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ea typeface="Verdana" panose="020B0604030504040204" pitchFamily="34" charset="0"/>
              </a:rPr>
              <a:t>	termín pro </a:t>
            </a:r>
            <a:r>
              <a:rPr lang="cs-CZ" b="1" dirty="0">
                <a:ea typeface="Verdana" panose="020B0604030504040204" pitchFamily="34" charset="0"/>
              </a:rPr>
              <a:t>zpracování tabulky do 30. září 2024</a:t>
            </a:r>
            <a:r>
              <a:rPr lang="cs-CZ" dirty="0">
                <a:ea typeface="Verdana" panose="020B0604030504040204" pitchFamily="34" charset="0"/>
              </a:rPr>
              <a:t>, e-mailem na adresu: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ea typeface="Verdana" panose="020B0604030504040204" pitchFamily="34" charset="0"/>
              </a:rPr>
              <a:t>	</a:t>
            </a:r>
            <a:r>
              <a:rPr lang="cs-CZ" dirty="0">
                <a:ea typeface="Verdana" panose="020B0604030504040204" pitchFamily="34" charset="0"/>
                <a:hlinkClick r:id="rId2"/>
              </a:rPr>
              <a:t>jan.vasek@kraj-lbc.cz</a:t>
            </a:r>
            <a:r>
              <a:rPr lang="cs-CZ" dirty="0">
                <a:ea typeface="Verdana" panose="020B0604030504040204" pitchFamily="34" charset="0"/>
              </a:rPr>
              <a:t>, pokyny dostanete příští týden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dirty="0">
              <a:ea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dirty="0">
              <a:ea typeface="Verdana" panose="020B060403050404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cs-CZ" dirty="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510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3AD4BD88-BEC6-434E-0EA2-8E85E70469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7" y="5722955"/>
            <a:ext cx="455738" cy="178857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74851EC8-FFAD-CE34-7A1A-0921CEAA0921}"/>
              </a:ext>
            </a:extLst>
          </p:cNvPr>
          <p:cNvSpPr txBox="1"/>
          <p:nvPr/>
        </p:nvSpPr>
        <p:spPr>
          <a:xfrm>
            <a:off x="1886853" y="2060834"/>
            <a:ext cx="51467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050" b="1" dirty="0">
                <a:solidFill>
                  <a:srgbClr val="FF0000"/>
                </a:solidFill>
                <a:latin typeface="+mj-lt"/>
              </a:rPr>
              <a:t>Děkuji za pozornost</a:t>
            </a:r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r>
              <a:rPr lang="cs-CZ" b="1" dirty="0"/>
              <a:t>Ing. Michaela Stříbrná</a:t>
            </a:r>
          </a:p>
          <a:p>
            <a:pPr algn="ctr"/>
            <a:r>
              <a:rPr lang="cs-CZ" dirty="0"/>
              <a:t>vedoucí odd. financování nepřímých nákladů</a:t>
            </a:r>
          </a:p>
        </p:txBody>
      </p:sp>
    </p:spTree>
    <p:extLst>
      <p:ext uri="{BB962C8B-B14F-4D97-AF65-F5344CB8AC3E}">
        <p14:creationId xmlns:p14="http://schemas.microsoft.com/office/powerpoint/2010/main" val="127932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D6AEF935-F14B-693B-77DD-93931B6A0A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310661"/>
              </p:ext>
            </p:extLst>
          </p:nvPr>
        </p:nvGraphicFramePr>
        <p:xfrm>
          <a:off x="369743" y="2314820"/>
          <a:ext cx="8598766" cy="2235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1093">
                  <a:extLst>
                    <a:ext uri="{9D8B030D-6E8A-4147-A177-3AD203B41FA5}">
                      <a16:colId xmlns:a16="http://schemas.microsoft.com/office/drawing/2014/main" val="3431086946"/>
                    </a:ext>
                  </a:extLst>
                </a:gridCol>
                <a:gridCol w="1431637">
                  <a:extLst>
                    <a:ext uri="{9D8B030D-6E8A-4147-A177-3AD203B41FA5}">
                      <a16:colId xmlns:a16="http://schemas.microsoft.com/office/drawing/2014/main" val="3483268447"/>
                    </a:ext>
                  </a:extLst>
                </a:gridCol>
                <a:gridCol w="1690254">
                  <a:extLst>
                    <a:ext uri="{9D8B030D-6E8A-4147-A177-3AD203B41FA5}">
                      <a16:colId xmlns:a16="http://schemas.microsoft.com/office/drawing/2014/main" val="1721317591"/>
                    </a:ext>
                  </a:extLst>
                </a:gridCol>
                <a:gridCol w="1514764">
                  <a:extLst>
                    <a:ext uri="{9D8B030D-6E8A-4147-A177-3AD203B41FA5}">
                      <a16:colId xmlns:a16="http://schemas.microsoft.com/office/drawing/2014/main" val="165072445"/>
                    </a:ext>
                  </a:extLst>
                </a:gridCol>
                <a:gridCol w="1681018">
                  <a:extLst>
                    <a:ext uri="{9D8B030D-6E8A-4147-A177-3AD203B41FA5}">
                      <a16:colId xmlns:a16="http://schemas.microsoft.com/office/drawing/2014/main" val="2803169060"/>
                    </a:ext>
                  </a:extLst>
                </a:gridCol>
              </a:tblGrid>
              <a:tr h="1185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Kapitola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2021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2022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2023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2024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ctr"/>
                </a:tc>
                <a:extLst>
                  <a:ext uri="{0D108BD9-81ED-4DB2-BD59-A6C34878D82A}">
                    <a16:rowId xmlns:a16="http://schemas.microsoft.com/office/drawing/2014/main" val="4219723417"/>
                  </a:ext>
                </a:extLst>
              </a:tr>
              <a:tr h="17477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912 – účel. příspěvky PO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34 346 000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46 120 000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76 207 000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72 400 000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extLst>
                  <a:ext uri="{0D108BD9-81ED-4DB2-BD59-A6C34878D82A}">
                    <a16:rowId xmlns:a16="http://schemas.microsoft.com/office/drawing/2014/main" val="3224275852"/>
                  </a:ext>
                </a:extLst>
              </a:tr>
              <a:tr h="17477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920 04 - kapitálové výdaje (školství)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31 600 000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80 500 000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56 650 000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151 250 000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extLst>
                  <a:ext uri="{0D108BD9-81ED-4DB2-BD59-A6C34878D82A}">
                    <a16:rowId xmlns:a16="http://schemas.microsoft.com/office/drawing/2014/main" val="356407946"/>
                  </a:ext>
                </a:extLst>
              </a:tr>
              <a:tr h="181498">
                <a:tc>
                  <a:txBody>
                    <a:bodyPr/>
                    <a:lstStyle/>
                    <a:p>
                      <a:pPr algn="l" fontAlgn="b"/>
                      <a:r>
                        <a:rPr lang="da-DK" sz="1800" u="none" strike="noStrike" dirty="0">
                          <a:effectLst/>
                        </a:rPr>
                        <a:t>920 14 - kapitál. výdaje (odbor investic)</a:t>
                      </a:r>
                      <a:endParaRPr lang="da-DK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144 910 000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10 255 000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168 171 000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217 665 000 Kč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extLst>
                  <a:ext uri="{0D108BD9-81ED-4DB2-BD59-A6C34878D82A}">
                    <a16:rowId xmlns:a16="http://schemas.microsoft.com/office/drawing/2014/main" val="1939279501"/>
                  </a:ext>
                </a:extLst>
              </a:tr>
              <a:tr h="181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</a:rPr>
                        <a:t>210 856 000 Kč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</a:rPr>
                        <a:t>136 875 000 Kč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</a:rPr>
                        <a:t>301 028 000 Kč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</a:rPr>
                        <a:t>441 315 000 Kč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extLst>
                  <a:ext uri="{0D108BD9-81ED-4DB2-BD59-A6C34878D82A}">
                    <a16:rowId xmlns:a16="http://schemas.microsoft.com/office/drawing/2014/main" val="2348392914"/>
                  </a:ext>
                </a:extLst>
              </a:tr>
              <a:tr h="181498"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347 731 000 Kč</a:t>
                      </a:r>
                    </a:p>
                  </a:txBody>
                  <a:tcPr marL="6760" marR="6760" marT="676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</a:rPr>
                        <a:t>742 343 000 Kč</a:t>
                      </a:r>
                    </a:p>
                  </a:txBody>
                  <a:tcPr marL="6760" marR="6760" marT="676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60" marR="6760" marT="6760" marB="0" anchor="b"/>
                </a:tc>
                <a:extLst>
                  <a:ext uri="{0D108BD9-81ED-4DB2-BD59-A6C34878D82A}">
                    <a16:rowId xmlns:a16="http://schemas.microsoft.com/office/drawing/2014/main" val="221394792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F929039A-212D-57EC-43A5-F198F86E4602}"/>
              </a:ext>
            </a:extLst>
          </p:cNvPr>
          <p:cNvSpPr txBox="1"/>
          <p:nvPr/>
        </p:nvSpPr>
        <p:spPr>
          <a:xfrm>
            <a:off x="1463964" y="1029916"/>
            <a:ext cx="59066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400" b="1" dirty="0"/>
              <a:t>INVESTICE 2021 - 2024</a:t>
            </a:r>
          </a:p>
        </p:txBody>
      </p:sp>
    </p:spTree>
    <p:extLst>
      <p:ext uri="{BB962C8B-B14F-4D97-AF65-F5344CB8AC3E}">
        <p14:creationId xmlns:p14="http://schemas.microsoft.com/office/powerpoint/2010/main" val="1041331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9949" y="285650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Semilsko 2021 – 2024 /vybrané akce/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465351"/>
              </p:ext>
            </p:extLst>
          </p:nvPr>
        </p:nvGraphicFramePr>
        <p:xfrm>
          <a:off x="503820" y="870425"/>
          <a:ext cx="8277880" cy="4962596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743236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90505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44139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221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40950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SUPŠ a VOŠ, Turnov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Oprava střechy – Skálova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11 100 000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1493958138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Gymnázium, SOŠ a SZŠ, Jilemnice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Příprava projektové dokumentace rekonstrukce tělocvičny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3 815 000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573549767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Střední škola, Semily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Oprava sociálního zařízení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3 000 000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465242158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Střední zdravotnická škola, Turnov</a:t>
                      </a:r>
                    </a:p>
                    <a:p>
                      <a:pPr algn="l" fontAlgn="ctr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i="0" dirty="0">
                          <a:latin typeface="+mj-lt"/>
                        </a:rPr>
                        <a:t>Oprava kanalizace vč. vodovodní přípojky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1 300 000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945209084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Obchodní akademie, Hotelová škola a Střední odborná škola, Turnov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i="0" dirty="0">
                          <a:latin typeface="+mj-lt"/>
                        </a:rPr>
                        <a:t>Projektová dokumentace na směnu školských areálů Alešova a Zborovská, Turnov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31 000 000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698238590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Dětský domov, Semily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i="0" dirty="0">
                          <a:latin typeface="+mj-lt"/>
                        </a:rPr>
                        <a:t>Oprava kanalizace v areálu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4 400 000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08750021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Gymnázium, SOŠ a SZŠ, Jilemnice </a:t>
                      </a:r>
                      <a:endParaRPr lang="cs-CZ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i="0" dirty="0">
                          <a:latin typeface="+mj-lt"/>
                        </a:rPr>
                        <a:t>Oplocení pozemku u budovy gymnázia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2 500 000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996161370"/>
                  </a:ext>
                </a:extLst>
              </a:tr>
              <a:tr h="31204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zdravotnická škola, Turnov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i="0" dirty="0">
                          <a:latin typeface="+mj-lt"/>
                        </a:rPr>
                        <a:t>Oprava elektroinstalace domov mládeže – další etapa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2 900 000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525740275"/>
                  </a:ext>
                </a:extLst>
              </a:tr>
              <a:tr h="31878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Gymnázium, Turnov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i="0" dirty="0">
                          <a:latin typeface="+mj-lt"/>
                        </a:rPr>
                        <a:t>Oprava střechy + nová zpevněná plocha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1 400 000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1863486265"/>
                  </a:ext>
                </a:extLst>
              </a:tr>
              <a:tr h="28522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Gymnázium Ivana Olbrachta, Semily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0" i="0" dirty="0">
                          <a:latin typeface="+mj-lt"/>
                        </a:rPr>
                        <a:t>Rekonstrukce hřiště – zpracování projektové dokumentace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460 000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116374194"/>
                  </a:ext>
                </a:extLst>
              </a:tr>
              <a:tr h="26005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Návrh rozpočtu 2025: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/>
                      <a:endParaRPr lang="cs-CZ" sz="1200" b="0" i="0" dirty="0"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354925232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Gymnázium, SOŠ a SZŠ, Jilemnice </a:t>
                      </a:r>
                      <a:endParaRPr lang="cs-CZ" sz="1200" b="1" i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b="1" i="1" dirty="0">
                          <a:latin typeface="+mj-lt"/>
                        </a:rPr>
                        <a:t>Rekonstrukce tělocvičny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32 000 000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438969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691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273247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Českolipsko 2021 – 2024 /vybrané akce/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755840"/>
              </p:ext>
            </p:extLst>
          </p:nvPr>
        </p:nvGraphicFramePr>
        <p:xfrm>
          <a:off x="359692" y="858022"/>
          <a:ext cx="8136583" cy="5461735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2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37917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25797"/>
                  </a:ext>
                </a:extLst>
              </a:tr>
              <a:tr h="37917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Gymnázium, Mimoň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havarijního stavu sřechy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223994"/>
                  </a:ext>
                </a:extLst>
              </a:tr>
              <a:tr h="37917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Obchodní akademie,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střechy objektu školy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88520004"/>
                  </a:ext>
                </a:extLst>
              </a:tr>
              <a:tr h="345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Střední zdravotnická škola a SOŠ,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Havárie rozvodů vody – objekt A </a:t>
                      </a:r>
                      <a:r>
                        <a:rPr lang="cs-CZ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</a:t>
                      </a:r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30 000 000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1920148"/>
                  </a:ext>
                </a:extLst>
              </a:tr>
              <a:tr h="37917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Dětský domov, základní škola a mateřská škola, Krompach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podlahy v jídelně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7956988"/>
                  </a:ext>
                </a:extLst>
              </a:tr>
              <a:tr h="5478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zdravotnická škola a SOŠ, Česká Lípa</a:t>
                      </a:r>
                    </a:p>
                    <a:p>
                      <a:pPr algn="l" fontAlgn="ctr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solidFill>
                            <a:schemeClr val="tx1"/>
                          </a:solidFill>
                          <a:latin typeface="+mj-lt"/>
                        </a:rPr>
                        <a:t>Výměna otvorových výplní – hala Svojsíkova stezka a tělocvična Lužická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322067"/>
                  </a:ext>
                </a:extLst>
              </a:tr>
              <a:tr h="37917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Vyšší odborná škola sklářská a SŠ, Nový Bor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solidFill>
                            <a:schemeClr val="tx1"/>
                          </a:solidFill>
                          <a:latin typeface="+mj-lt"/>
                        </a:rPr>
                        <a:t>Vybavení nové učebny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93486891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uměleckoprůmyslová škola sklářská, Kamenický Šenov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solidFill>
                            <a:schemeClr val="tx1"/>
                          </a:solidFill>
                          <a:latin typeface="+mj-lt"/>
                        </a:rPr>
                        <a:t>Výměna svítidel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363 000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4785548"/>
                  </a:ext>
                </a:extLst>
              </a:tr>
              <a:tr h="37917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Gymnázium,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solidFill>
                            <a:schemeClr val="tx1"/>
                          </a:solidFill>
                          <a:latin typeface="+mj-lt"/>
                        </a:rPr>
                        <a:t>Rekonstrukce hřiště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30 500 000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7300057"/>
                  </a:ext>
                </a:extLst>
              </a:tr>
              <a:tr h="37917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Dětský domov, Dubá-Deštná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latin typeface="+mj-lt"/>
                        </a:rPr>
                        <a:t>Oprava prostor prádelny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5225259"/>
                  </a:ext>
                </a:extLst>
              </a:tr>
              <a:tr h="37917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Návrh rozpočtu 2025: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cs-CZ" sz="1200" b="1" i="1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789091"/>
                  </a:ext>
                </a:extLst>
              </a:tr>
              <a:tr h="27799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Obchodní akademie,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Změna zdroje vytápění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29063065"/>
                  </a:ext>
                </a:extLst>
              </a:tr>
              <a:tr h="29918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průmyslová škola,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Rekonstrukce kuchyně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59 250 000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2999883"/>
                  </a:ext>
                </a:extLst>
              </a:tr>
              <a:tr h="5478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Střední zdravotnická škola a SOŠ, Česká Lípa</a:t>
                      </a:r>
                    </a:p>
                    <a:p>
                      <a:pPr algn="l" fontAlgn="ctr"/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Oprava venkovních rozvodů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17651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163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01843" y="36552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Jablonecko 2021 – 2024 /vybrané akce/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865"/>
              </p:ext>
            </p:extLst>
          </p:nvPr>
        </p:nvGraphicFramePr>
        <p:xfrm>
          <a:off x="349976" y="874799"/>
          <a:ext cx="8136582" cy="4965643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31790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25432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řemesel a služeb,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Stavební úpravy domova mládeže na SPC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3 700 000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3459021"/>
                  </a:ext>
                </a:extLst>
              </a:tr>
              <a:tr h="35865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Dr. Randy, Jablonec n/N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Zajištění statiky objektu jídelny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7818966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Rekonstrukce objektu Pasecká,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26 850 000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41587041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řemesel a služeb,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Odstranění závad - COV Podhorská (kapacita plynu)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4648074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uměleckoprůmyslová škola a VOŠ,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Úhrada nájemného - memorandum investice SMJ do objektu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2 850 000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0377307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uměleckoprůmyslová škola a VOŠ, Jablonec n/N</a:t>
                      </a:r>
                    </a:p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otvorových výplní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3300389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uměleckoprůmyslová škola sklářská, Železný Brod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osvětlení za energeticky úsporná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1 200 000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0714254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uměleckoprůmyslová škola sklářská, Železný Brod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oken na domově mládeže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5 400 000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90131122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Vyšší odborná škola mezinárodního obchodu a OA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Zateplení fasády nové budovy školy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3663150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technická,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hygienických prostor vč. rozvodů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2 700 000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4615282"/>
                  </a:ext>
                </a:extLst>
              </a:tr>
              <a:tr h="17030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Návrh rozpočtu 2025:</a:t>
                      </a:r>
                    </a:p>
                    <a:p>
                      <a:pPr algn="l" fontAlgn="t"/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64297683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Gymnázium, U Balvanu,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rozvodů vody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2 200 000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95872536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řemesel a služeb, Jablonec n/N</a:t>
                      </a:r>
                    </a:p>
                    <a:p>
                      <a:pPr algn="l" fontAlgn="t"/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fasády Podhorská (část financování)</a:t>
                      </a:r>
                    </a:p>
                    <a:p>
                      <a:pPr algn="l" fontAlgn="t"/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43346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561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294630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Liberecko 2021 – 2024 /vybrané akce/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886023"/>
              </p:ext>
            </p:extLst>
          </p:nvPr>
        </p:nvGraphicFramePr>
        <p:xfrm>
          <a:off x="359694" y="879405"/>
          <a:ext cx="8136582" cy="2953211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594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39904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SPŠ a VOŠ,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havarijního stavu stropních trámů + střecha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44 300 000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5242158"/>
                  </a:ext>
                </a:extLst>
              </a:tr>
              <a:tr h="43987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a Mateřská škola,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Obnova fasády objektů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4 800 000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204587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Frýdlant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střechy areál Větrov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1000059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strojní, stavební a dopravní,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Rekonstrukce elektroinstalace objekt Letná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1478203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škola logopedická,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otvorových výplní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5624106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odborná škola,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fasády internátu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90894401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stavební,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Zateplení přístavby - PD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0469477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ZŠ a MŠ pro tělesně postižené,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Rekonstrukce objektu Zeyerova,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165 000 000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75277347"/>
                  </a:ext>
                </a:extLst>
              </a:tr>
            </a:tbl>
          </a:graphicData>
        </a:graphic>
      </p:graphicFrame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1A2DBF19-4FC0-1BCD-6921-E6BEC592D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882793"/>
              </p:ext>
            </p:extLst>
          </p:nvPr>
        </p:nvGraphicFramePr>
        <p:xfrm>
          <a:off x="359692" y="3832616"/>
          <a:ext cx="8136583" cy="2926055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2">
                  <a:extLst>
                    <a:ext uri="{9D8B030D-6E8A-4147-A177-3AD203B41FA5}">
                      <a16:colId xmlns:a16="http://schemas.microsoft.com/office/drawing/2014/main" val="1260935304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3772560413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2005443583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Střední škola hospodářská a lesnická, Frýdlant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Nové objekty v areálu školy, lokalita Bělíkova 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60 785 000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853252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Gymnázium, Frýdlant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Rekonstrukce rozvodů – zhotovení PD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4 360 000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623035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Gymnázium F. X. Šaldy,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Výstavba nového pavilonu učeben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90 000 000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208567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Střední zdravotnická škola a VOŠ zdrav.,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Nový objekt školy – zpracování PD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57 000 000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807338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Návrh rozpočtu 2025:</a:t>
                      </a:r>
                    </a:p>
                    <a:p>
                      <a:pPr algn="l" fontAlgn="ctr"/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7803153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SPŠ a VOŠ, Liberec</a:t>
                      </a:r>
                    </a:p>
                    <a:p>
                      <a:pPr algn="l" fontAlgn="ctr"/>
                      <a:endParaRPr lang="cs-CZ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Výstavba technického lycea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9886561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strojní, stavební a dopravní, Liberec</a:t>
                      </a:r>
                    </a:p>
                    <a:p>
                      <a:pPr algn="l" fontAlgn="ctr"/>
                      <a:endParaRPr lang="cs-CZ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Rekonstrukce střechy Letná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441519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Střední škola gastronomie a služeb,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Vybudování školní jídelny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41 000 000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216206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734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865742B4-9148-AD1B-EA65-F23738F55D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817742"/>
              </p:ext>
            </p:extLst>
          </p:nvPr>
        </p:nvGraphicFramePr>
        <p:xfrm>
          <a:off x="563417" y="2790502"/>
          <a:ext cx="8211125" cy="2552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7763">
                  <a:extLst>
                    <a:ext uri="{9D8B030D-6E8A-4147-A177-3AD203B41FA5}">
                      <a16:colId xmlns:a16="http://schemas.microsoft.com/office/drawing/2014/main" val="415506485"/>
                    </a:ext>
                  </a:extLst>
                </a:gridCol>
                <a:gridCol w="1066200">
                  <a:extLst>
                    <a:ext uri="{9D8B030D-6E8A-4147-A177-3AD203B41FA5}">
                      <a16:colId xmlns:a16="http://schemas.microsoft.com/office/drawing/2014/main" val="3910789077"/>
                    </a:ext>
                  </a:extLst>
                </a:gridCol>
                <a:gridCol w="1066200">
                  <a:extLst>
                    <a:ext uri="{9D8B030D-6E8A-4147-A177-3AD203B41FA5}">
                      <a16:colId xmlns:a16="http://schemas.microsoft.com/office/drawing/2014/main" val="3131582898"/>
                    </a:ext>
                  </a:extLst>
                </a:gridCol>
                <a:gridCol w="1066200">
                  <a:extLst>
                    <a:ext uri="{9D8B030D-6E8A-4147-A177-3AD203B41FA5}">
                      <a16:colId xmlns:a16="http://schemas.microsoft.com/office/drawing/2014/main" val="2467993271"/>
                    </a:ext>
                  </a:extLst>
                </a:gridCol>
                <a:gridCol w="1066200">
                  <a:extLst>
                    <a:ext uri="{9D8B030D-6E8A-4147-A177-3AD203B41FA5}">
                      <a16:colId xmlns:a16="http://schemas.microsoft.com/office/drawing/2014/main" val="3172861429"/>
                    </a:ext>
                  </a:extLst>
                </a:gridCol>
                <a:gridCol w="1149281">
                  <a:extLst>
                    <a:ext uri="{9D8B030D-6E8A-4147-A177-3AD203B41FA5}">
                      <a16:colId xmlns:a16="http://schemas.microsoft.com/office/drawing/2014/main" val="3761968437"/>
                    </a:ext>
                  </a:extLst>
                </a:gridCol>
                <a:gridCol w="1149281">
                  <a:extLst>
                    <a:ext uri="{9D8B030D-6E8A-4147-A177-3AD203B41FA5}">
                      <a16:colId xmlns:a16="http://schemas.microsoft.com/office/drawing/2014/main" val="2155180290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2020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2021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2022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2023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2024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effectLst/>
                        </a:rPr>
                        <a:t>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47243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u="none" strike="noStrike" dirty="0">
                          <a:effectLst/>
                        </a:rPr>
                        <a:t>infrastruktura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15 208 101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14 460 523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28 602 213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40 123 513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145 281 828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effectLst/>
                        </a:rPr>
                        <a:t>243 676 178 Kč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753667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u="none" strike="noStrike" dirty="0">
                          <a:effectLst/>
                        </a:rPr>
                        <a:t>akce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15 427 000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13 668 920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4 069 938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3 590 000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25 649 276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effectLst/>
                        </a:rPr>
                        <a:t>62 405 134 Kč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3661893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u="none" strike="noStrike" dirty="0">
                          <a:effectLst/>
                        </a:rPr>
                        <a:t>významné akce Libereckého kraje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5 030 000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5 380 000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5 000 000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8 394 438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6 350 000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effectLst/>
                        </a:rPr>
                        <a:t>30 154 438 Kč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0402584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u="none" strike="noStrike" dirty="0">
                          <a:effectLst/>
                        </a:rPr>
                        <a:t>činnost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17 750 574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41 787 820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33 871 691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37 250 820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46 748 565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effectLst/>
                        </a:rPr>
                        <a:t>177 409 470 Kč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4882977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u="none" strike="noStrike" dirty="0">
                          <a:effectLst/>
                        </a:rPr>
                        <a:t>olympiáda dětí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2 500 000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2 500 000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2 500 000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2 500 000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2 500 000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effectLst/>
                        </a:rPr>
                        <a:t>12 500 000 Kč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4530095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u="none" strike="noStrike" dirty="0">
                          <a:effectLst/>
                        </a:rPr>
                        <a:t>celkem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55 915 675 Kč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77 799 284 Kč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74 045 864 Kč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91 858 771 Kč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226 529 669 Kč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effectLst/>
                        </a:rPr>
                        <a:t>526 145 220 Kč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2404592"/>
                  </a:ext>
                </a:extLst>
              </a:tr>
            </a:tbl>
          </a:graphicData>
        </a:graphic>
      </p:graphicFrame>
      <p:sp>
        <p:nvSpPr>
          <p:cNvPr id="8" name="TextovéPole 7">
            <a:extLst>
              <a:ext uri="{FF2B5EF4-FFF2-40B4-BE49-F238E27FC236}">
                <a16:creationId xmlns:a16="http://schemas.microsoft.com/office/drawing/2014/main" id="{09CC4384-5621-4CE6-AB85-244D930E3B97}"/>
              </a:ext>
            </a:extLst>
          </p:cNvPr>
          <p:cNvSpPr txBox="1"/>
          <p:nvPr/>
        </p:nvSpPr>
        <p:spPr>
          <a:xfrm>
            <a:off x="979055" y="1039152"/>
            <a:ext cx="718589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4400" b="1" dirty="0">
                <a:solidFill>
                  <a:srgbClr val="000000"/>
                </a:solidFill>
                <a:latin typeface="+mj-lt"/>
              </a:rPr>
              <a:t>Sport a pohybová gramotnost 2021 - 2024 </a:t>
            </a:r>
            <a:endParaRPr lang="cs-CZ" sz="4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48580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599A3E85-E084-BD01-D6BA-7740627846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7" y="5722955"/>
            <a:ext cx="455738" cy="178857"/>
          </a:xfrm>
          <a:prstGeom prst="rect">
            <a:avLst/>
          </a:prstGeom>
        </p:spPr>
      </p:pic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397814CB-4655-F3AD-111C-2254DCDEE498}"/>
              </a:ext>
            </a:extLst>
          </p:cNvPr>
          <p:cNvSpPr txBox="1">
            <a:spLocks/>
          </p:cNvSpPr>
          <p:nvPr/>
        </p:nvSpPr>
        <p:spPr>
          <a:xfrm>
            <a:off x="431074" y="277092"/>
            <a:ext cx="8281851" cy="532739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2400" b="1" i="1" dirty="0">
                <a:solidFill>
                  <a:srgbClr val="FF0000"/>
                </a:solidFill>
                <a:latin typeface="+mj-lt"/>
              </a:rPr>
              <a:t>STŘEDNĚDOBÝ VÝHLED ROZPOČTU LK 2025-2028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schválen zastupitelstvem dne 27.8.2024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Návrh provozního příspěvku na rok 2025 – </a:t>
            </a:r>
            <a:r>
              <a:rPr lang="cs-CZ" altLang="cs-CZ" sz="1800" b="1" u="sng" dirty="0"/>
              <a:t>částka 413.987.630 Kč: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	(nárůst celkového provozního příspěvku oproti 2024 </a:t>
            </a:r>
            <a:r>
              <a:rPr lang="cs-CZ" altLang="cs-CZ" sz="1800" b="1" dirty="0"/>
              <a:t>o 15.640.870 Kč</a:t>
            </a:r>
            <a:r>
              <a:rPr lang="cs-CZ" altLang="cs-CZ" sz="1800" dirty="0"/>
              <a:t>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u="sng" dirty="0"/>
              <a:t>Pokrytí nákladů na energie – celkem	149.087.000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	el. energie		43.895.000 Kč  (v r. 2024 byl 61.782.000 Kč)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	plyn			67.085.000 Kč  (v r. 2024 byl 61.484.000 Kč)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	</a:t>
            </a:r>
            <a:r>
              <a:rPr lang="cs-CZ" altLang="cs-CZ" sz="1800" dirty="0" err="1"/>
              <a:t>dálk</a:t>
            </a:r>
            <a:r>
              <a:rPr lang="cs-CZ" altLang="cs-CZ" sz="1800" dirty="0"/>
              <a:t>. teplo		38.107.000 Kč  (v r. 2024 byl 28.594.000 Kč)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Odpisy MM + NM		44.620.630 Kč 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Čistý provoz		200.280.000 Kč (v r. 2024 byl 202.086.380 Kč)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Rezerva 			20.000.000 Kč 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b="1" u="sng" dirty="0"/>
              <a:t>Schválený rozpočet 2024 - částka 398.346.760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dirty="0"/>
              <a:t>v tom energie: 151.860.000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dirty="0"/>
              <a:t>V tom odpisy:  44.400.380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dirty="0"/>
              <a:t>čistý provoz: 202.086.380 Kč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42232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6D48AF97-7498-CFF2-59F8-75F7032A044A}"/>
              </a:ext>
            </a:extLst>
          </p:cNvPr>
          <p:cNvSpPr txBox="1"/>
          <p:nvPr/>
        </p:nvSpPr>
        <p:spPr>
          <a:xfrm>
            <a:off x="1191491" y="730861"/>
            <a:ext cx="61814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cs-CZ" altLang="cs-CZ" sz="2400" b="1" i="1" dirty="0">
                <a:solidFill>
                  <a:srgbClr val="FF0000"/>
                </a:solidFill>
                <a:latin typeface="+mj-lt"/>
              </a:rPr>
              <a:t>STŘEDNĚDOBÝ VÝHLED ROZPOČTU LK 2025-2028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AAA37EB-6974-A1E4-0FE2-94DDEE4AAC76}"/>
              </a:ext>
            </a:extLst>
          </p:cNvPr>
          <p:cNvSpPr txBox="1"/>
          <p:nvPr/>
        </p:nvSpPr>
        <p:spPr>
          <a:xfrm>
            <a:off x="671512" y="1522836"/>
            <a:ext cx="7572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/>
              <a:t>Kapitola 912 04 – Mimořádné účelové příspěvky PO OŠMTS – 25.750.000 Kč</a:t>
            </a:r>
            <a:endParaRPr lang="cs-CZ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99006617-1202-ED4A-C080-5FD61F2442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522940"/>
              </p:ext>
            </p:extLst>
          </p:nvPr>
        </p:nvGraphicFramePr>
        <p:xfrm>
          <a:off x="682228" y="2141639"/>
          <a:ext cx="7779544" cy="32044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3619">
                  <a:extLst>
                    <a:ext uri="{9D8B030D-6E8A-4147-A177-3AD203B41FA5}">
                      <a16:colId xmlns:a16="http://schemas.microsoft.com/office/drawing/2014/main" val="4022290465"/>
                    </a:ext>
                  </a:extLst>
                </a:gridCol>
                <a:gridCol w="1685925">
                  <a:extLst>
                    <a:ext uri="{9D8B030D-6E8A-4147-A177-3AD203B41FA5}">
                      <a16:colId xmlns:a16="http://schemas.microsoft.com/office/drawing/2014/main" val="3747967733"/>
                    </a:ext>
                  </a:extLst>
                </a:gridCol>
              </a:tblGrid>
              <a:tr h="29795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Realizace programu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neform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. vzdělávání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Duke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of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Edinburgh‘s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Award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79349012"/>
                  </a:ext>
                </a:extLst>
              </a:tr>
              <a:tr h="29795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Realizace projektu Post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Bellum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– Příběhy našich sousedů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300 000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589288773"/>
                  </a:ext>
                </a:extLst>
              </a:tr>
              <a:tr h="29795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Stipendijní program pro žáky odborných škol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10 000 000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985227944"/>
                  </a:ext>
                </a:extLst>
              </a:tr>
              <a:tr h="30822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Krajská sportovní infrastruktura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2 000 000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02920494"/>
                  </a:ext>
                </a:extLst>
              </a:tr>
              <a:tr h="46196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Centrum talentované mládeže – podpora zapojení žáků středních škol LK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250 000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701370475"/>
                  </a:ext>
                </a:extLst>
              </a:tr>
              <a:tr h="46196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Realizace okresních kol soutěží v okr. LBC a krajských kol soutěží pro žáky ze škol sídlících na území LK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2 000 000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911060166"/>
                  </a:ext>
                </a:extLst>
              </a:tr>
              <a:tr h="46196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500" u="none" strike="noStrike" dirty="0">
                          <a:effectLst/>
                          <a:latin typeface="+mj-lt"/>
                        </a:rPr>
                        <a:t>Software k výuce – informatika a informační a komunikační technologie</a:t>
                      </a:r>
                      <a:endParaRPr lang="pl-PL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400 000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57112226"/>
                  </a:ext>
                </a:extLst>
              </a:tr>
              <a:tr h="30822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Podpora aktivit příspěvkových organizací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700 000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121975678"/>
                  </a:ext>
                </a:extLst>
              </a:tr>
              <a:tr h="30822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Rezervy na opravy a havárie v průběhu roku 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88307926"/>
                  </a:ext>
                </a:extLst>
              </a:tr>
            </a:tbl>
          </a:graphicData>
        </a:graphic>
      </p:graphicFrame>
      <p:pic>
        <p:nvPicPr>
          <p:cNvPr id="9" name="Picture 2">
            <a:extLst>
              <a:ext uri="{FF2B5EF4-FFF2-40B4-BE49-F238E27FC236}">
                <a16:creationId xmlns:a16="http://schemas.microsoft.com/office/drawing/2014/main" id="{D2B3B653-6AF4-6AD6-EAA6-158AE176C1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7" y="5722955"/>
            <a:ext cx="455738" cy="17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66240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2015</TotalTime>
  <Words>1939</Words>
  <Application>Microsoft Office PowerPoint</Application>
  <PresentationFormat>Předvádění na obrazovce (4:3)</PresentationFormat>
  <Paragraphs>349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Titillium</vt:lpstr>
      <vt:lpstr>Verdana</vt:lpstr>
      <vt:lpstr>Wingdings</vt:lpstr>
      <vt:lpstr>Motiv Office</vt:lpstr>
      <vt:lpstr>EKONOMICKÁ ČÁST (oddělení nepřímých nákladů)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Stříbrná Michaela</cp:lastModifiedBy>
  <cp:revision>60</cp:revision>
  <cp:lastPrinted>2024-09-16T09:31:29Z</cp:lastPrinted>
  <dcterms:created xsi:type="dcterms:W3CDTF">2023-03-08T15:30:40Z</dcterms:created>
  <dcterms:modified xsi:type="dcterms:W3CDTF">2024-09-17T12:47:42Z</dcterms:modified>
</cp:coreProperties>
</file>